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33"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488"/>
    <p:restoredTop sz="85153"/>
  </p:normalViewPr>
  <p:slideViewPr>
    <p:cSldViewPr snapToGrid="0" snapToObjects="1">
      <p:cViewPr varScale="1">
        <p:scale>
          <a:sx n="110" d="100"/>
          <a:sy n="110" d="100"/>
        </p:scale>
        <p:origin x="928" y="18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6/11/relationships/changesInfo" Target="changesInfos/changesInfo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12/26/24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‹Nº›</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12/26/24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‹Nº›</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12/26/24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12/26/24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12/26/24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12/26/24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12/26/24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12/26/24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12/26/24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12/26/24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12/26/24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12/26/24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‹Nº›</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s-CL" dirty="0">
                <a:solidFill>
                  <a:srgbClr val="E1E0E0"/>
                </a:solidFill>
                <a:latin typeface="Helvetica" pitchFamily="2" charset="0"/>
              </a:rPr>
              <a:t>Darío Espinoza</a:t>
            </a:r>
            <a:endParaRPr lang="es-CL" dirty="0">
              <a:solidFill>
                <a:srgbClr val="E1E0E0"/>
              </a:solidFill>
              <a:effectLst/>
              <a:latin typeface="Helvetica" pitchFamily="2" charset="0"/>
            </a:endParaRPr>
          </a:p>
          <a:p>
            <a:r>
              <a:rPr lang="es-CL" dirty="0" err="1">
                <a:solidFill>
                  <a:srgbClr val="E1E0E0"/>
                </a:solidFill>
                <a:effectLst/>
                <a:latin typeface="Helvetica" pitchFamily="2" charset="0"/>
              </a:rPr>
              <a:t>December</a:t>
            </a:r>
            <a:r>
              <a:rPr lang="es-CL" dirty="0">
                <a:solidFill>
                  <a:srgbClr val="E1E0E0"/>
                </a:solidFill>
                <a:effectLst/>
                <a:latin typeface="Helvetica" pitchFamily="2" charset="0"/>
              </a:rPr>
              <a:t> 2024</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5496" y="1349828"/>
            <a:ext cx="5035704" cy="4969521"/>
          </a:xfrm>
          <a:prstGeom prst="rect">
            <a:avLst/>
          </a:prstGeom>
        </p:spPr>
        <p:txBody>
          <a:bodyPr/>
          <a:lstStyle/>
          <a:p>
            <a:r>
              <a:rPr lang="en-US" sz="2200" dirty="0">
                <a:solidFill>
                  <a:schemeClr val="accent3">
                    <a:lumMod val="25000"/>
                  </a:schemeClr>
                </a:solidFill>
                <a:latin typeface="Abadi" panose="020B0604020104020204" pitchFamily="34" charset="0"/>
              </a:rPr>
              <a:t>Describe how data were processed</a:t>
            </a:r>
          </a:p>
          <a:p>
            <a:r>
              <a:rPr lang="en-US" sz="2200" dirty="0">
                <a:solidFill>
                  <a:schemeClr val="accent3">
                    <a:lumMod val="25000"/>
                  </a:schemeClr>
                </a:solidFill>
                <a:latin typeface="Abadi" panose="020B0604020104020204" pitchFamily="34" charset="0"/>
              </a:rPr>
              <a:t>You need to present your data wrangling process using key phrases and flowcharts</a:t>
            </a:r>
          </a:p>
          <a:p>
            <a:r>
              <a:rPr lang="en-US" sz="2200" dirty="0">
                <a:solidFill>
                  <a:schemeClr val="accent3">
                    <a:lumMod val="25000"/>
                  </a:schemeClr>
                </a:solidFill>
                <a:latin typeface="Abadi" panose="020B0604020104020204" pitchFamily="34" charset="0"/>
              </a:rPr>
              <a:t>Add the GitHub URL of your completed data wrangling related notebooks, as an external reference and peer-review purpose</a:t>
            </a:r>
          </a:p>
          <a:p>
            <a:r>
              <a:rPr lang="en-US" dirty="0"/>
              <a:t>https://</a:t>
            </a:r>
            <a:r>
              <a:rPr lang="en-US" dirty="0" err="1"/>
              <a:t>github.com</a:t>
            </a:r>
            <a:r>
              <a:rPr lang="en-US" dirty="0"/>
              <a:t>/Dar2818io/1-notebook/blob/main/003spacex_Data_wrangling.ipynb</a:t>
            </a:r>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pic>
        <p:nvPicPr>
          <p:cNvPr id="2" name="Picture 2">
            <a:extLst>
              <a:ext uri="{FF2B5EF4-FFF2-40B4-BE49-F238E27FC236}">
                <a16:creationId xmlns:a16="http://schemas.microsoft.com/office/drawing/2014/main" id="{49F357D3-679C-3EDC-ED35-C7AC19F107AE}"/>
              </a:ext>
            </a:extLst>
          </p:cNvPr>
          <p:cNvPicPr>
            <a:picLocks noChangeAspect="1"/>
          </p:cNvPicPr>
          <p:nvPr/>
        </p:nvPicPr>
        <p:blipFill>
          <a:blip r:embed="rId3"/>
          <a:stretch>
            <a:fillRect/>
          </a:stretch>
        </p:blipFill>
        <p:spPr>
          <a:xfrm>
            <a:off x="6206146" y="1435737"/>
            <a:ext cx="5017252" cy="3986526"/>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4759933" cy="419994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Summarize what charts were plotted and why you used those charts</a:t>
            </a:r>
          </a:p>
          <a:p>
            <a:pPr>
              <a:lnSpc>
                <a:spcPct val="100000"/>
              </a:lnSpc>
              <a:spcBef>
                <a:spcPts val="1400"/>
              </a:spcBef>
            </a:pPr>
            <a:r>
              <a:rPr lang="en-US" sz="2200" dirty="0">
                <a:solidFill>
                  <a:schemeClr val="accent3">
                    <a:lumMod val="25000"/>
                  </a:schemeClr>
                </a:solidFill>
                <a:latin typeface="Abadi" panose="020B0604020104020204" pitchFamily="34" charset="0"/>
              </a:rPr>
              <a:t>Add the GitHub URL of your completed EDA with data visualization notebook, as an external reference and peer-review purpose</a:t>
            </a:r>
          </a:p>
          <a:p>
            <a:r>
              <a:rPr lang="en-US" dirty="0"/>
              <a:t>https://</a:t>
            </a:r>
            <a:r>
              <a:rPr lang="en-US" dirty="0" err="1"/>
              <a:t>github.com</a:t>
            </a:r>
            <a:r>
              <a:rPr lang="en-US" dirty="0"/>
              <a:t>/Dar2818io/1-notebook/blob/main/005_edadataviz.ipynb</a:t>
            </a: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pic>
        <p:nvPicPr>
          <p:cNvPr id="6" name="Imagen 5">
            <a:extLst>
              <a:ext uri="{FF2B5EF4-FFF2-40B4-BE49-F238E27FC236}">
                <a16:creationId xmlns:a16="http://schemas.microsoft.com/office/drawing/2014/main" id="{C9635EAE-6BFC-708D-CD7B-D25368B03585}"/>
              </a:ext>
            </a:extLst>
          </p:cNvPr>
          <p:cNvPicPr>
            <a:picLocks noChangeAspect="1"/>
          </p:cNvPicPr>
          <p:nvPr/>
        </p:nvPicPr>
        <p:blipFill>
          <a:blip r:embed="rId3"/>
          <a:stretch>
            <a:fillRect/>
          </a:stretch>
        </p:blipFill>
        <p:spPr>
          <a:xfrm>
            <a:off x="6096000" y="1825625"/>
            <a:ext cx="5758773" cy="3878130"/>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06574"/>
            <a:ext cx="9680275" cy="5203825"/>
          </a:xfrm>
          <a:prstGeom prst="rect">
            <a:avLst/>
          </a:prstGeom>
        </p:spPr>
        <p:txBody>
          <a:bodyPr lIns="91440" tIns="45720" rIns="91440" bIns="45720" anchor="t"/>
          <a:lstStyle/>
          <a:p>
            <a:pPr>
              <a:lnSpc>
                <a:spcPct val="100000"/>
              </a:lnSpc>
              <a:spcBef>
                <a:spcPts val="1400"/>
              </a:spcBef>
            </a:pPr>
            <a:r>
              <a:rPr lang="en-US" sz="1800" dirty="0">
                <a:solidFill>
                  <a:schemeClr val="accent3">
                    <a:lumMod val="25000"/>
                  </a:schemeClr>
                </a:solidFill>
                <a:latin typeface="Abadi"/>
              </a:rPr>
              <a:t>Using bullet point format, summarize the SQL queries you performed</a:t>
            </a:r>
          </a:p>
          <a:p>
            <a:pPr lvl="1">
              <a:lnSpc>
                <a:spcPct val="100000"/>
              </a:lnSpc>
              <a:spcBef>
                <a:spcPts val="1400"/>
              </a:spcBef>
              <a:buFontTx/>
              <a:buChar char="-"/>
            </a:pPr>
            <a:r>
              <a:rPr lang="en-US" sz="1800" dirty="0">
                <a:solidFill>
                  <a:schemeClr val="bg2">
                    <a:lumMod val="50000"/>
                  </a:schemeClr>
                </a:solidFill>
                <a:latin typeface="Abadi"/>
              </a:rPr>
              <a:t>The names of unique launch sites in the space mission.</a:t>
            </a:r>
          </a:p>
          <a:p>
            <a:pPr lvl="1">
              <a:lnSpc>
                <a:spcPct val="100000"/>
              </a:lnSpc>
              <a:spcBef>
                <a:spcPts val="1400"/>
              </a:spcBef>
              <a:buFontTx/>
              <a:buChar char="-"/>
            </a:pPr>
            <a:r>
              <a:rPr lang="en-US" sz="1800" dirty="0">
                <a:solidFill>
                  <a:schemeClr val="bg2">
                    <a:lumMod val="50000"/>
                  </a:schemeClr>
                </a:solidFill>
                <a:latin typeface="Abadi"/>
              </a:rPr>
              <a:t>The total payload mass carried by boosters launched by NASA (CRS)</a:t>
            </a:r>
          </a:p>
          <a:p>
            <a:pPr lvl="1">
              <a:lnSpc>
                <a:spcPct val="100000"/>
              </a:lnSpc>
              <a:spcBef>
                <a:spcPts val="1400"/>
              </a:spcBef>
              <a:buFontTx/>
              <a:buChar char="-"/>
            </a:pPr>
            <a:r>
              <a:rPr lang="en-US" sz="1800" dirty="0">
                <a:solidFill>
                  <a:schemeClr val="bg2">
                    <a:lumMod val="50000"/>
                  </a:schemeClr>
                </a:solidFill>
                <a:latin typeface="Abadi"/>
              </a:rPr>
              <a:t>The average payload mass carried by booster version F9 v1.1</a:t>
            </a:r>
          </a:p>
          <a:p>
            <a:pPr lvl="1">
              <a:lnSpc>
                <a:spcPct val="100000"/>
              </a:lnSpc>
              <a:spcBef>
                <a:spcPts val="1400"/>
              </a:spcBef>
              <a:buFontTx/>
              <a:buChar char="-"/>
            </a:pPr>
            <a:r>
              <a:rPr lang="en-US" sz="1800" dirty="0">
                <a:solidFill>
                  <a:schemeClr val="bg2">
                    <a:lumMod val="50000"/>
                  </a:schemeClr>
                </a:solidFill>
                <a:latin typeface="Abadi"/>
              </a:rPr>
              <a:t>The total number of successful and failure mission outcomes</a:t>
            </a:r>
          </a:p>
          <a:p>
            <a:pPr lvl="1">
              <a:lnSpc>
                <a:spcPct val="100000"/>
              </a:lnSpc>
              <a:spcBef>
                <a:spcPts val="1400"/>
              </a:spcBef>
              <a:buFontTx/>
              <a:buChar char="-"/>
            </a:pPr>
            <a:r>
              <a:rPr lang="en-US" sz="1800" dirty="0">
                <a:solidFill>
                  <a:schemeClr val="bg2">
                    <a:lumMod val="50000"/>
                  </a:schemeClr>
                </a:solidFill>
                <a:latin typeface="Abadi"/>
              </a:rPr>
              <a:t>The failed landing outcomes in drone ship, their booster version and launch site names.</a:t>
            </a:r>
            <a:endParaRPr lang="en-US" dirty="0">
              <a:solidFill>
                <a:schemeClr val="accent3">
                  <a:lumMod val="25000"/>
                </a:schemeClr>
              </a:solidFill>
              <a:latin typeface="Abadi"/>
            </a:endParaRPr>
          </a:p>
          <a:p>
            <a:pPr>
              <a:lnSpc>
                <a:spcPct val="100000"/>
              </a:lnSpc>
              <a:spcBef>
                <a:spcPts val="1400"/>
              </a:spcBef>
            </a:pPr>
            <a:endParaRPr lang="en-US" sz="1800" dirty="0">
              <a:solidFill>
                <a:schemeClr val="accent3">
                  <a:lumMod val="25000"/>
                </a:schemeClr>
              </a:solidFill>
              <a:latin typeface="Abadi" panose="020B0604020104020204" pitchFamily="34" charset="0"/>
            </a:endParaRPr>
          </a:p>
          <a:p>
            <a:pPr>
              <a:lnSpc>
                <a:spcPct val="100000"/>
              </a:lnSpc>
              <a:spcBef>
                <a:spcPts val="1400"/>
              </a:spcBef>
            </a:pPr>
            <a:r>
              <a:rPr lang="en-US" sz="1800" dirty="0">
                <a:solidFill>
                  <a:schemeClr val="accent3">
                    <a:lumMod val="25000"/>
                  </a:schemeClr>
                </a:solidFill>
                <a:latin typeface="Abadi" panose="020B0604020104020204" pitchFamily="34" charset="0"/>
              </a:rPr>
              <a:t>Add the GitHub URL of your completed EDA with SQL notebook, as an external reference and peer-review purpose</a:t>
            </a:r>
          </a:p>
          <a:p>
            <a:r>
              <a:rPr lang="en-US" dirty="0"/>
              <a:t>https://</a:t>
            </a:r>
            <a:r>
              <a:rPr lang="en-US" dirty="0" err="1"/>
              <a:t>github.com</a:t>
            </a:r>
            <a:r>
              <a:rPr lang="en-US" dirty="0"/>
              <a:t>/Dar2818io/1-notebook/blob/main/004eda-sql-coursera_sqllite.ipynb</a:t>
            </a:r>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marked all launch sites, and added map objects such as markers, circles, lines to mark the success or failure of launches for each site on the folium map.</a:t>
            </a:r>
          </a:p>
          <a:p>
            <a:pPr>
              <a:lnSpc>
                <a:spcPct val="100000"/>
              </a:lnSpc>
              <a:spcBef>
                <a:spcPts val="1400"/>
              </a:spcBef>
            </a:pPr>
            <a:r>
              <a:rPr lang="en-US" sz="2200" dirty="0">
                <a:solidFill>
                  <a:schemeClr val="accent3">
                    <a:lumMod val="25000"/>
                  </a:schemeClr>
                </a:solidFill>
                <a:latin typeface="Abadi" panose="020B0604020104020204" pitchFamily="34" charset="0"/>
              </a:rPr>
              <a:t>We assigned the feature launch outcomes (failure or success) to class 0 and 1.i.e., 0 for failure, and 1 for success.</a:t>
            </a: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we identified which launch sites have relatively high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We calculated the distances between a launch site to its proximities. We answered some question for instance:</a:t>
            </a: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Summarize what plots/graphs and interactions you have added to a dashboard</a:t>
            </a:r>
          </a:p>
          <a:p>
            <a:pPr>
              <a:lnSpc>
                <a:spcPct val="100000"/>
              </a:lnSpc>
              <a:spcBef>
                <a:spcPts val="1400"/>
              </a:spcBef>
            </a:pPr>
            <a:r>
              <a:rPr lang="en-US" sz="2200" dirty="0">
                <a:solidFill>
                  <a:schemeClr val="accent3">
                    <a:lumMod val="25000"/>
                  </a:schemeClr>
                </a:solidFill>
                <a:latin typeface="Abadi" panose="020B0604020104020204" pitchFamily="34" charset="0"/>
              </a:rPr>
              <a:t>Explain why you added those plots and interactions</a:t>
            </a:r>
          </a:p>
          <a:p>
            <a:pPr>
              <a:lnSpc>
                <a:spcPct val="100000"/>
              </a:lnSpc>
              <a:spcBef>
                <a:spcPts val="1400"/>
              </a:spcBef>
            </a:pPr>
            <a:r>
              <a:rPr lang="en-US" sz="2200" dirty="0">
                <a:solidFill>
                  <a:schemeClr val="accent3">
                    <a:lumMod val="25000"/>
                  </a:schemeClr>
                </a:solidFill>
                <a:latin typeface="Abadi" panose="020B0604020104020204" pitchFamily="34" charset="0"/>
              </a:rPr>
              <a:t>Add the GitHub URL of your completed </a:t>
            </a:r>
            <a:r>
              <a:rPr lang="en-US" sz="2200" dirty="0" err="1">
                <a:solidFill>
                  <a:schemeClr val="accent3">
                    <a:lumMod val="25000"/>
                  </a:schemeClr>
                </a:solidFill>
                <a:latin typeface="Abadi" panose="020B0604020104020204" pitchFamily="34" charset="0"/>
              </a:rPr>
              <a:t>Plotly</a:t>
            </a:r>
            <a:r>
              <a:rPr lang="en-US" sz="2200" dirty="0">
                <a:solidFill>
                  <a:schemeClr val="accent3">
                    <a:lumMod val="25000"/>
                  </a:schemeClr>
                </a:solidFill>
                <a:latin typeface="Abadi" panose="020B0604020104020204" pitchFamily="34" charset="0"/>
              </a:rPr>
              <a:t> Dash lab, as an external reference and peer-review purpose</a:t>
            </a:r>
          </a:p>
          <a:p>
            <a:pPr>
              <a:lnSpc>
                <a:spcPct val="100000"/>
              </a:lnSpc>
              <a:spcBef>
                <a:spcPts val="1400"/>
              </a:spcBef>
            </a:pPr>
            <a:r>
              <a:rPr lang="en-US" sz="2200" dirty="0">
                <a:solidFill>
                  <a:schemeClr val="accent3">
                    <a:lumMod val="25000"/>
                  </a:schemeClr>
                </a:solidFill>
                <a:latin typeface="Abadi" panose="020B0604020104020204" pitchFamily="34" charset="0"/>
              </a:rPr>
              <a:t>https://</a:t>
            </a:r>
            <a:r>
              <a:rPr lang="en-US" sz="2200" dirty="0" err="1">
                <a:solidFill>
                  <a:schemeClr val="accent3">
                    <a:lumMod val="25000"/>
                  </a:schemeClr>
                </a:solidFill>
                <a:latin typeface="Abadi" panose="020B0604020104020204" pitchFamily="34" charset="0"/>
              </a:rPr>
              <a:t>github.com</a:t>
            </a:r>
            <a:r>
              <a:rPr lang="en-US" sz="2200" dirty="0">
                <a:solidFill>
                  <a:schemeClr val="accent3">
                    <a:lumMod val="25000"/>
                  </a:schemeClr>
                </a:solidFill>
                <a:latin typeface="Abadi" panose="020B0604020104020204" pitchFamily="34" charset="0"/>
              </a:rPr>
              <a:t>/Dar2818io/1-notebook/blob/main/</a:t>
            </a:r>
            <a:r>
              <a:rPr lang="en-US" sz="2200" dirty="0" err="1">
                <a:solidFill>
                  <a:schemeClr val="accent3">
                    <a:lumMod val="25000"/>
                  </a:schemeClr>
                </a:solidFill>
                <a:latin typeface="Abadi" panose="020B0604020104020204" pitchFamily="34" charset="0"/>
              </a:rPr>
              <a:t>Plotly.py</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fontScale="925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a:t>
            </a:r>
          </a:p>
          <a:p>
            <a:pPr>
              <a:lnSpc>
                <a:spcPct val="100000"/>
              </a:lnSpc>
              <a:spcBef>
                <a:spcPts val="1400"/>
              </a:spcBef>
            </a:pPr>
            <a:r>
              <a:rPr lang="en-US" sz="2200" dirty="0">
                <a:solidFill>
                  <a:schemeClr val="accent3">
                    <a:lumMod val="25000"/>
                  </a:schemeClr>
                </a:solidFill>
                <a:latin typeface="Abadi" panose="020B0604020104020204" pitchFamily="34" charset="0"/>
              </a:rPr>
              <a:t>We built different machine learning models and tune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a:t>
            </a:r>
          </a:p>
          <a:p>
            <a:pPr>
              <a:lnSpc>
                <a:spcPct val="100000"/>
              </a:lnSpc>
              <a:spcBef>
                <a:spcPts val="1400"/>
              </a:spcBef>
            </a:pPr>
            <a:r>
              <a:rPr lang="en-US" sz="2200" dirty="0">
                <a:solidFill>
                  <a:schemeClr val="accent3">
                    <a:lumMod val="25000"/>
                  </a:schemeClr>
                </a:solidFill>
                <a:latin typeface="Abadi" panose="020B0604020104020204" pitchFamily="34" charset="0"/>
              </a:rPr>
              <a:t>Add the GitHub URL of your completed predictive analysis lab, as an external reference and peer-review purpose</a:t>
            </a:r>
          </a:p>
          <a:p>
            <a:r>
              <a:rPr lang="en-US" dirty="0"/>
              <a:t>https://</a:t>
            </a:r>
            <a:r>
              <a:rPr lang="en-US" dirty="0" err="1"/>
              <a:t>github.com</a:t>
            </a:r>
            <a:r>
              <a:rPr lang="en-US" dirty="0"/>
              <a:t>/Dar2818io/1-notebook/blob/main/008_SpaceX_Machine_Learning_Prediction_Part_5.ipynb</a:t>
            </a: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966573" y="2013166"/>
            <a:ext cx="9676562"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found that the larger the flight amount at a launch site, the greater the success rate at a launch site.</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2" name="Picture 5">
            <a:extLst>
              <a:ext uri="{FF2B5EF4-FFF2-40B4-BE49-F238E27FC236}">
                <a16:creationId xmlns:a16="http://schemas.microsoft.com/office/drawing/2014/main" id="{224FFC29-C047-0157-6EE3-DE29F85FF270}"/>
              </a:ext>
            </a:extLst>
          </p:cNvPr>
          <p:cNvPicPr>
            <a:picLocks noChangeAspect="1"/>
          </p:cNvPicPr>
          <p:nvPr/>
        </p:nvPicPr>
        <p:blipFill>
          <a:blip r:embed="rId3"/>
          <a:stretch>
            <a:fillRect/>
          </a:stretch>
        </p:blipFill>
        <p:spPr>
          <a:xfrm>
            <a:off x="1257718" y="3126883"/>
            <a:ext cx="9676563" cy="250442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Imagen 5">
            <a:extLst>
              <a:ext uri="{FF2B5EF4-FFF2-40B4-BE49-F238E27FC236}">
                <a16:creationId xmlns:a16="http://schemas.microsoft.com/office/drawing/2014/main" id="{BBADDC75-20AC-D1F0-DB66-654EAA2D09C1}"/>
              </a:ext>
            </a:extLst>
          </p:cNvPr>
          <p:cNvPicPr>
            <a:picLocks noChangeAspect="1"/>
          </p:cNvPicPr>
          <p:nvPr/>
        </p:nvPicPr>
        <p:blipFill>
          <a:blip r:embed="rId3"/>
          <a:stretch>
            <a:fillRect/>
          </a:stretch>
        </p:blipFill>
        <p:spPr>
          <a:xfrm>
            <a:off x="1204685" y="2224313"/>
            <a:ext cx="9434286" cy="3857783"/>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82114"/>
            <a:ext cx="3932238" cy="3811588"/>
          </a:xfrm>
          <a:prstGeom prst="rect">
            <a:avLst/>
          </a:prstGeom>
        </p:spPr>
        <p:txBody>
          <a:bodyPr>
            <a:normAutofit/>
          </a:bodyPr>
          <a:lstStyle/>
          <a:p>
            <a:pPr>
              <a:spcBef>
                <a:spcPts val="1400"/>
              </a:spcBef>
            </a:pPr>
            <a:r>
              <a:rPr lang="en-US" sz="2200" dirty="0">
                <a:latin typeface="Abadi" panose="020B0604020104020204" pitchFamily="34" charset="0"/>
              </a:rPr>
              <a:t>From the plot, we can see that ES-L1, GEO, HEO, SSO, VLEO had the most success rate.</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2" name="Imagen 1">
            <a:extLst>
              <a:ext uri="{FF2B5EF4-FFF2-40B4-BE49-F238E27FC236}">
                <a16:creationId xmlns:a16="http://schemas.microsoft.com/office/drawing/2014/main" id="{57F3970D-7136-A45B-3844-37BA0D110892}"/>
              </a:ext>
            </a:extLst>
          </p:cNvPr>
          <p:cNvPicPr>
            <a:picLocks noChangeAspect="1"/>
          </p:cNvPicPr>
          <p:nvPr/>
        </p:nvPicPr>
        <p:blipFill rotWithShape="1">
          <a:blip r:embed="rId3"/>
          <a:srcRect t="22037"/>
          <a:stretch/>
        </p:blipFill>
        <p:spPr>
          <a:xfrm>
            <a:off x="4905829" y="2960914"/>
            <a:ext cx="5758773" cy="3023502"/>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955445" y="1650842"/>
            <a:ext cx="10144732"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2" name="Picture 4">
            <a:extLst>
              <a:ext uri="{FF2B5EF4-FFF2-40B4-BE49-F238E27FC236}">
                <a16:creationId xmlns:a16="http://schemas.microsoft.com/office/drawing/2014/main" id="{335F5170-A2C1-B696-A859-73CD01144F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2408" y="3269343"/>
            <a:ext cx="10270806" cy="25965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650842"/>
            <a:ext cx="10231818"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observe that with heavy payloads, the successful landing are more for PO, LEO and ISS orbits.</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2" name="Picture 2">
            <a:extLst>
              <a:ext uri="{FF2B5EF4-FFF2-40B4-BE49-F238E27FC236}">
                <a16:creationId xmlns:a16="http://schemas.microsoft.com/office/drawing/2014/main" id="{726BB709-E5EC-1FC7-6946-4652AAF3DA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3232" y="2874143"/>
            <a:ext cx="10069158" cy="31514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650842"/>
            <a:ext cx="3932238" cy="3811588"/>
          </a:xfrm>
          <a:prstGeom prst="rect">
            <a:avLst/>
          </a:prstGeom>
        </p:spPr>
        <p:txBody>
          <a:bodyPr>
            <a:normAutofit/>
          </a:bodyPr>
          <a:lstStyle/>
          <a:p>
            <a:pPr>
              <a:spcBef>
                <a:spcPts val="1400"/>
              </a:spcBef>
            </a:pPr>
            <a:r>
              <a:rPr lang="en-US" sz="2200" dirty="0">
                <a:latin typeface="Abadi" panose="020B0604020104020204" pitchFamily="34" charset="0"/>
              </a:rPr>
              <a:t>From the plot, we can observe that success rate since 2013 kept on increasing till 2020.</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Imagen 5">
            <a:extLst>
              <a:ext uri="{FF2B5EF4-FFF2-40B4-BE49-F238E27FC236}">
                <a16:creationId xmlns:a16="http://schemas.microsoft.com/office/drawing/2014/main" id="{8E19DAEB-2C5F-D27B-3DFA-8478FDF37669}"/>
              </a:ext>
            </a:extLst>
          </p:cNvPr>
          <p:cNvPicPr>
            <a:picLocks noChangeAspect="1"/>
          </p:cNvPicPr>
          <p:nvPr/>
        </p:nvPicPr>
        <p:blipFill>
          <a:blip r:embed="rId3"/>
          <a:stretch>
            <a:fillRect/>
          </a:stretch>
        </p:blipFill>
        <p:spPr>
          <a:xfrm>
            <a:off x="4381665" y="1721606"/>
            <a:ext cx="7187127" cy="4303967"/>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spcBef>
                <a:spcPts val="1400"/>
              </a:spcBef>
            </a:pPr>
            <a:r>
              <a:rPr lang="en-US" sz="2200" dirty="0">
                <a:latin typeface="Abadi" panose="020B0604020104020204" pitchFamily="34" charset="0"/>
              </a:rPr>
              <a:t>We used the key word </a:t>
            </a:r>
            <a:r>
              <a:rPr lang="en-US" sz="2200" b="1" dirty="0">
                <a:latin typeface="Abadi" panose="020B0604020104020204" pitchFamily="34" charset="0"/>
              </a:rPr>
              <a:t>DISTINCT</a:t>
            </a:r>
            <a:r>
              <a:rPr lang="en-US" sz="2200" dirty="0">
                <a:latin typeface="Abadi" panose="020B0604020104020204" pitchFamily="34" charset="0"/>
              </a:rPr>
              <a:t> to show only unique launch sites from the SpaceX data.</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2" name="Picture 5">
            <a:extLst>
              <a:ext uri="{FF2B5EF4-FFF2-40B4-BE49-F238E27FC236}">
                <a16:creationId xmlns:a16="http://schemas.microsoft.com/office/drawing/2014/main" id="{AFB989A7-2FC0-05BA-DB2E-71A9D31E6BD0}"/>
              </a:ext>
            </a:extLst>
          </p:cNvPr>
          <p:cNvPicPr>
            <a:picLocks noChangeAspect="1"/>
          </p:cNvPicPr>
          <p:nvPr/>
        </p:nvPicPr>
        <p:blipFill>
          <a:blip r:embed="rId3"/>
          <a:stretch>
            <a:fillRect/>
          </a:stretch>
        </p:blipFill>
        <p:spPr>
          <a:xfrm>
            <a:off x="3477560" y="2605414"/>
            <a:ext cx="6253212" cy="3534424"/>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54266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query above to display 5 records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2" name="Picture 5">
            <a:extLst>
              <a:ext uri="{FF2B5EF4-FFF2-40B4-BE49-F238E27FC236}">
                <a16:creationId xmlns:a16="http://schemas.microsoft.com/office/drawing/2014/main" id="{B886BFDF-C105-CC00-202B-1AFA5AD3628A}"/>
              </a:ext>
            </a:extLst>
          </p:cNvPr>
          <p:cNvPicPr>
            <a:picLocks noChangeAspect="1"/>
          </p:cNvPicPr>
          <p:nvPr/>
        </p:nvPicPr>
        <p:blipFill>
          <a:blip r:embed="rId3"/>
          <a:stretch>
            <a:fillRect/>
          </a:stretch>
        </p:blipFill>
        <p:spPr>
          <a:xfrm>
            <a:off x="770011" y="2596652"/>
            <a:ext cx="10028374" cy="2907149"/>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calculated the total payload carried by boosters from NASA as 45596 using the query below</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2" name="Picture 5">
            <a:extLst>
              <a:ext uri="{FF2B5EF4-FFF2-40B4-BE49-F238E27FC236}">
                <a16:creationId xmlns:a16="http://schemas.microsoft.com/office/drawing/2014/main" id="{DFBCAECC-FB4E-4763-61E5-0D461EED3794}"/>
              </a:ext>
            </a:extLst>
          </p:cNvPr>
          <p:cNvPicPr>
            <a:picLocks noChangeAspect="1"/>
          </p:cNvPicPr>
          <p:nvPr/>
        </p:nvPicPr>
        <p:blipFill>
          <a:blip r:embed="rId3"/>
          <a:stretch>
            <a:fillRect/>
          </a:stretch>
        </p:blipFill>
        <p:spPr>
          <a:xfrm>
            <a:off x="2320176" y="3234819"/>
            <a:ext cx="7415269" cy="2942144"/>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spcBef>
                <a:spcPts val="1400"/>
              </a:spcBef>
            </a:pPr>
            <a:r>
              <a:rPr lang="en-US" sz="2400" dirty="0">
                <a:latin typeface="Abadi" panose="020B0604020104020204" pitchFamily="34" charset="0"/>
              </a:rPr>
              <a:t>We calculated the average payload mass carried by booster version F9 v1.1 as 2928.4</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Imagen 5">
            <a:extLst>
              <a:ext uri="{FF2B5EF4-FFF2-40B4-BE49-F238E27FC236}">
                <a16:creationId xmlns:a16="http://schemas.microsoft.com/office/drawing/2014/main" id="{26504B79-AF82-AC06-14D0-F294675D5FFA}"/>
              </a:ext>
            </a:extLst>
          </p:cNvPr>
          <p:cNvPicPr>
            <a:picLocks noChangeAspect="1"/>
          </p:cNvPicPr>
          <p:nvPr/>
        </p:nvPicPr>
        <p:blipFill>
          <a:blip r:embed="rId3"/>
          <a:stretch>
            <a:fillRect/>
          </a:stretch>
        </p:blipFill>
        <p:spPr>
          <a:xfrm>
            <a:off x="1059543" y="3429000"/>
            <a:ext cx="9610092" cy="2431822"/>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spcBef>
                <a:spcPts val="1400"/>
              </a:spcBef>
            </a:pPr>
            <a:r>
              <a:rPr lang="en-US" sz="2400" dirty="0">
                <a:latin typeface="Abadi" panose="020B0604020104020204" pitchFamily="34" charset="0"/>
              </a:rPr>
              <a:t>We observed that the dates of the first successful landing outcome on ground pad was 22</a:t>
            </a:r>
            <a:r>
              <a:rPr lang="en-US" sz="2400" baseline="30000" dirty="0">
                <a:latin typeface="Abadi" panose="020B0604020104020204" pitchFamily="34" charset="0"/>
              </a:rPr>
              <a:t>nd</a:t>
            </a:r>
            <a:r>
              <a:rPr lang="en-US" sz="2400" dirty="0">
                <a:latin typeface="Abadi" panose="020B0604020104020204" pitchFamily="34" charset="0"/>
              </a:rPr>
              <a:t> December 2015</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Imagen 5">
            <a:extLst>
              <a:ext uri="{FF2B5EF4-FFF2-40B4-BE49-F238E27FC236}">
                <a16:creationId xmlns:a16="http://schemas.microsoft.com/office/drawing/2014/main" id="{A65AB38F-2E55-2C1B-1D90-6A267EEF950A}"/>
              </a:ext>
            </a:extLst>
          </p:cNvPr>
          <p:cNvPicPr>
            <a:picLocks noChangeAspect="1"/>
          </p:cNvPicPr>
          <p:nvPr/>
        </p:nvPicPr>
        <p:blipFill>
          <a:blip r:embed="rId3"/>
          <a:stretch>
            <a:fillRect/>
          </a:stretch>
        </p:blipFill>
        <p:spPr>
          <a:xfrm>
            <a:off x="2209800" y="3402614"/>
            <a:ext cx="7772400" cy="2253996"/>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674235"/>
            <a:ext cx="9745589" cy="4351338"/>
          </a:xfrm>
          <a:prstGeom prst="rect">
            <a:avLst/>
          </a:prstGeom>
        </p:spPr>
        <p:txBody>
          <a:bodyPr lIns="91440" tIns="45720" rIns="91440" bIns="45720" anchor="t">
            <a:normAutofit/>
          </a:bodyPr>
          <a:lstStyle/>
          <a:p>
            <a:pPr>
              <a:spcBef>
                <a:spcPts val="1400"/>
              </a:spcBef>
            </a:pPr>
            <a:r>
              <a:rPr lang="en-US" sz="2400" dirty="0">
                <a:latin typeface="Abadi" panose="020B0604020104020204" pitchFamily="34" charset="0"/>
              </a:rPr>
              <a:t>We used the </a:t>
            </a:r>
            <a:r>
              <a:rPr lang="en-US" sz="2400" b="1" dirty="0">
                <a:latin typeface="Abadi" panose="020B0604020104020204" pitchFamily="34" charset="0"/>
              </a:rPr>
              <a:t>WHERE</a:t>
            </a:r>
            <a:r>
              <a:rPr lang="en-US" sz="2400" dirty="0">
                <a:latin typeface="Abadi" panose="020B0604020104020204" pitchFamily="34" charset="0"/>
              </a:rPr>
              <a:t> clause to filter for boosters which have successfully landed on drone ship and applied the </a:t>
            </a:r>
            <a:r>
              <a:rPr lang="en-US" sz="2400" b="1" dirty="0">
                <a:latin typeface="Abadi" panose="020B0604020104020204" pitchFamily="34" charset="0"/>
              </a:rPr>
              <a:t>AND</a:t>
            </a:r>
            <a:r>
              <a:rPr lang="en-US" sz="2400" dirty="0">
                <a:latin typeface="Abadi" panose="020B0604020104020204" pitchFamily="34" charset="0"/>
              </a:rPr>
              <a:t> condition to determine successful landing with payload mass greater than 4000 but less than 6000</a:t>
            </a: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Imagen 2">
            <a:extLst>
              <a:ext uri="{FF2B5EF4-FFF2-40B4-BE49-F238E27FC236}">
                <a16:creationId xmlns:a16="http://schemas.microsoft.com/office/drawing/2014/main" id="{27B3ABA7-F7E2-084A-3087-B52FB352ACCD}"/>
              </a:ext>
            </a:extLst>
          </p:cNvPr>
          <p:cNvPicPr>
            <a:picLocks noChangeAspect="1"/>
          </p:cNvPicPr>
          <p:nvPr/>
        </p:nvPicPr>
        <p:blipFill>
          <a:blip r:embed="rId3"/>
          <a:stretch>
            <a:fillRect/>
          </a:stretch>
        </p:blipFill>
        <p:spPr>
          <a:xfrm>
            <a:off x="1857828" y="3387622"/>
            <a:ext cx="8476343" cy="2724830"/>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2" y="1407715"/>
            <a:ext cx="9709302" cy="4911635"/>
          </a:xfrm>
          <a:prstGeom prst="rect">
            <a:avLst/>
          </a:prstGeom>
        </p:spPr>
        <p:txBody>
          <a:bodyPr lIns="91440" tIns="45720" rIns="91440" bIns="45720" anchor="t">
            <a:normAutofit fontScale="70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Tx/>
              <a:buChar char="-"/>
            </a:pPr>
            <a:r>
              <a:rPr lang="en-US" sz="2400" dirty="0">
                <a:solidFill>
                  <a:schemeClr val="accent3">
                    <a:lumMod val="25000"/>
                  </a:schemeClr>
                </a:solidFill>
                <a:latin typeface="Abadi" panose="020B0604020104020204" pitchFamily="34" charset="0"/>
              </a:rPr>
              <a:t>Data Collection through API</a:t>
            </a:r>
          </a:p>
          <a:p>
            <a:pPr lvl="1">
              <a:lnSpc>
                <a:spcPct val="100000"/>
              </a:lnSpc>
              <a:spcBef>
                <a:spcPts val="1400"/>
              </a:spcBef>
              <a:buFontTx/>
              <a:buChar char="-"/>
            </a:pPr>
            <a:r>
              <a:rPr lang="en-US" sz="24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buFontTx/>
              <a:buChar char="-"/>
            </a:pPr>
            <a:r>
              <a:rPr lang="en-US" sz="2400" dirty="0">
                <a:solidFill>
                  <a:schemeClr val="accent3">
                    <a:lumMod val="25000"/>
                  </a:schemeClr>
                </a:solidFill>
                <a:latin typeface="Abadi" panose="020B0604020104020204" pitchFamily="34" charset="0"/>
              </a:rPr>
              <a:t>Data Wrangling</a:t>
            </a:r>
          </a:p>
          <a:p>
            <a:pPr lvl="1">
              <a:lnSpc>
                <a:spcPct val="100000"/>
              </a:lnSpc>
              <a:spcBef>
                <a:spcPts val="1400"/>
              </a:spcBef>
              <a:buFontTx/>
              <a:buChar char="-"/>
            </a:pPr>
            <a:r>
              <a:rPr lang="en-US" sz="24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Tx/>
              <a:buChar char="-"/>
            </a:pPr>
            <a:r>
              <a:rPr lang="en-US" sz="24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Tx/>
              <a:buChar char="-"/>
            </a:pPr>
            <a:r>
              <a:rPr lang="en-US" sz="24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Tx/>
              <a:buChar char="-"/>
            </a:pPr>
            <a:r>
              <a:rPr lang="en-US" sz="2400" dirty="0">
                <a:solidFill>
                  <a:schemeClr val="accent3">
                    <a:lumMod val="25000"/>
                  </a:schemeClr>
                </a:solidFill>
                <a:latin typeface="Abadi" panose="020B0604020104020204" pitchFamily="34" charset="0"/>
              </a:rPr>
              <a:t>Machine Learning Prediction</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p>
          <a:p>
            <a:pPr lvl="1">
              <a:lnSpc>
                <a:spcPct val="100000"/>
              </a:lnSpc>
              <a:spcBef>
                <a:spcPts val="1400"/>
              </a:spcBef>
              <a:buFontTx/>
              <a:buChar char="-"/>
            </a:pPr>
            <a:r>
              <a:rPr lang="en-US" sz="2400" dirty="0">
                <a:solidFill>
                  <a:schemeClr val="accent3">
                    <a:lumMod val="25000"/>
                  </a:schemeClr>
                </a:solidFill>
                <a:latin typeface="Abadi" panose="020B0604020104020204" pitchFamily="34" charset="0"/>
              </a:rPr>
              <a:t>Exploratory Data Analysis result</a:t>
            </a:r>
          </a:p>
          <a:p>
            <a:pPr lvl="1">
              <a:lnSpc>
                <a:spcPct val="100000"/>
              </a:lnSpc>
              <a:spcBef>
                <a:spcPts val="1400"/>
              </a:spcBef>
              <a:buFontTx/>
              <a:buChar char="-"/>
            </a:pPr>
            <a:r>
              <a:rPr lang="en-US" sz="24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buFontTx/>
              <a:buChar char="-"/>
            </a:pPr>
            <a:r>
              <a:rPr lang="en-US" sz="2400" dirty="0">
                <a:solidFill>
                  <a:schemeClr val="accent3">
                    <a:lumMod val="25000"/>
                  </a:schemeClr>
                </a:solidFill>
                <a:latin typeface="Abadi" panose="020B0604020104020204" pitchFamily="34" charset="0"/>
              </a:rPr>
              <a:t>Predictive Analytics 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spcBef>
                <a:spcPts val="1400"/>
              </a:spcBef>
            </a:pPr>
            <a:r>
              <a:rPr lang="en-US" sz="2400" dirty="0">
                <a:latin typeface="Abadi" panose="020B0604020104020204" pitchFamily="34" charset="0"/>
              </a:rPr>
              <a:t>We used wildcard like ‘%’ to filter for </a:t>
            </a:r>
            <a:r>
              <a:rPr lang="en-US" sz="2400" b="1" dirty="0">
                <a:latin typeface="Abadi" panose="020B0604020104020204" pitchFamily="34" charset="0"/>
              </a:rPr>
              <a:t>WHERE</a:t>
            </a:r>
            <a:r>
              <a:rPr lang="en-US" sz="2400" dirty="0">
                <a:latin typeface="Abadi" panose="020B0604020104020204" pitchFamily="34" charset="0"/>
              </a:rPr>
              <a:t> </a:t>
            </a:r>
            <a:r>
              <a:rPr lang="en-US" sz="2400" dirty="0" err="1">
                <a:latin typeface="Abadi" panose="020B0604020104020204" pitchFamily="34" charset="0"/>
              </a:rPr>
              <a:t>MissionOutcome</a:t>
            </a:r>
            <a:r>
              <a:rPr lang="en-US" sz="2400" dirty="0">
                <a:latin typeface="Abadi" panose="020B0604020104020204" pitchFamily="34" charset="0"/>
              </a:rPr>
              <a:t> was a success or a failure. </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Imagen 5">
            <a:extLst>
              <a:ext uri="{FF2B5EF4-FFF2-40B4-BE49-F238E27FC236}">
                <a16:creationId xmlns:a16="http://schemas.microsoft.com/office/drawing/2014/main" id="{0AF1644F-88CD-470F-1267-E89B036F6594}"/>
              </a:ext>
            </a:extLst>
          </p:cNvPr>
          <p:cNvPicPr>
            <a:picLocks noChangeAspect="1"/>
          </p:cNvPicPr>
          <p:nvPr/>
        </p:nvPicPr>
        <p:blipFill>
          <a:blip r:embed="rId3"/>
          <a:stretch>
            <a:fillRect/>
          </a:stretch>
        </p:blipFill>
        <p:spPr>
          <a:xfrm>
            <a:off x="1591762" y="2851683"/>
            <a:ext cx="9008475" cy="2923642"/>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77629"/>
            <a:ext cx="2981555" cy="4351338"/>
          </a:xfrm>
          <a:prstGeom prst="rect">
            <a:avLst/>
          </a:prstGeom>
        </p:spPr>
        <p:txBody>
          <a:bodyPr>
            <a:normAutofit/>
          </a:bodyPr>
          <a:lstStyle/>
          <a:p>
            <a:pPr>
              <a:spcBef>
                <a:spcPts val="1400"/>
              </a:spcBef>
            </a:pPr>
            <a:r>
              <a:rPr lang="en-US" sz="2400" dirty="0">
                <a:latin typeface="Abadi" panose="020B0604020104020204" pitchFamily="34" charset="0"/>
              </a:rPr>
              <a:t>We determined the booster that have carried the maximum payload using a subquery in the </a:t>
            </a:r>
            <a:r>
              <a:rPr lang="en-US" sz="2400" b="1" dirty="0">
                <a:latin typeface="Abadi" panose="020B0604020104020204" pitchFamily="34" charset="0"/>
              </a:rPr>
              <a:t>WHERE</a:t>
            </a:r>
            <a:r>
              <a:rPr lang="en-US" sz="2400" dirty="0">
                <a:latin typeface="Abadi" panose="020B0604020104020204" pitchFamily="34" charset="0"/>
              </a:rPr>
              <a:t> clause and the </a:t>
            </a:r>
            <a:r>
              <a:rPr lang="en-US" sz="2400" b="1" dirty="0">
                <a:latin typeface="Abadi" panose="020B0604020104020204" pitchFamily="34" charset="0"/>
              </a:rPr>
              <a:t>MAX() </a:t>
            </a:r>
            <a:r>
              <a:rPr lang="en-US" sz="2400" dirty="0">
                <a:latin typeface="Abadi" panose="020B0604020104020204" pitchFamily="34" charset="0"/>
              </a:rPr>
              <a:t>function.</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Imagen 5">
            <a:extLst>
              <a:ext uri="{FF2B5EF4-FFF2-40B4-BE49-F238E27FC236}">
                <a16:creationId xmlns:a16="http://schemas.microsoft.com/office/drawing/2014/main" id="{B24F3402-56AF-CA9C-7C7C-E27402D4B03E}"/>
              </a:ext>
            </a:extLst>
          </p:cNvPr>
          <p:cNvPicPr>
            <a:picLocks noChangeAspect="1"/>
          </p:cNvPicPr>
          <p:nvPr/>
        </p:nvPicPr>
        <p:blipFill>
          <a:blip r:embed="rId3"/>
          <a:stretch>
            <a:fillRect/>
          </a:stretch>
        </p:blipFill>
        <p:spPr>
          <a:xfrm>
            <a:off x="4380443" y="1477629"/>
            <a:ext cx="7336925" cy="4949582"/>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67423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used a combinations of the </a:t>
            </a:r>
            <a:r>
              <a:rPr lang="en-US" sz="2200" b="1" dirty="0">
                <a:solidFill>
                  <a:schemeClr val="accent3">
                    <a:lumMod val="25000"/>
                  </a:schemeClr>
                </a:solidFill>
                <a:latin typeface="Abadi"/>
              </a:rPr>
              <a:t>WHERE</a:t>
            </a:r>
            <a:r>
              <a:rPr lang="en-US" sz="2200" dirty="0">
                <a:solidFill>
                  <a:schemeClr val="accent3">
                    <a:lumMod val="25000"/>
                  </a:schemeClr>
                </a:solidFill>
                <a:latin typeface="Abadi"/>
              </a:rPr>
              <a:t> clause, </a:t>
            </a:r>
            <a:r>
              <a:rPr lang="en-US" sz="2200" b="1" dirty="0">
                <a:solidFill>
                  <a:schemeClr val="accent3">
                    <a:lumMod val="25000"/>
                  </a:schemeClr>
                </a:solidFill>
                <a:latin typeface="Abadi"/>
              </a:rPr>
              <a:t>LIKE</a:t>
            </a:r>
            <a:r>
              <a:rPr lang="en-US" sz="2200" dirty="0">
                <a:solidFill>
                  <a:schemeClr val="accent3">
                    <a:lumMod val="25000"/>
                  </a:schemeClr>
                </a:solidFill>
                <a:latin typeface="Abadi"/>
              </a:rPr>
              <a:t>, </a:t>
            </a:r>
            <a:r>
              <a:rPr lang="en-US" sz="2200" b="1" dirty="0">
                <a:solidFill>
                  <a:schemeClr val="accent3">
                    <a:lumMod val="25000"/>
                  </a:schemeClr>
                </a:solidFill>
                <a:latin typeface="Abadi"/>
              </a:rPr>
              <a:t>AND</a:t>
            </a:r>
            <a:r>
              <a:rPr lang="en-US" sz="2200" dirty="0">
                <a:solidFill>
                  <a:schemeClr val="accent3">
                    <a:lumMod val="25000"/>
                  </a:schemeClr>
                </a:solidFill>
                <a:latin typeface="Abadi"/>
              </a:rPr>
              <a:t>, and </a:t>
            </a:r>
            <a:r>
              <a:rPr lang="en-US" sz="2200" b="1" dirty="0">
                <a:solidFill>
                  <a:schemeClr val="accent3">
                    <a:lumMod val="25000"/>
                  </a:schemeClr>
                </a:solidFill>
                <a:latin typeface="Abadi"/>
              </a:rPr>
              <a:t>BETWEEN</a:t>
            </a:r>
            <a:r>
              <a:rPr lang="en-US" sz="2200" dirty="0">
                <a:solidFill>
                  <a:schemeClr val="accent3">
                    <a:lumMod val="25000"/>
                  </a:schemeClr>
                </a:solidFill>
                <a:latin typeface="Abadi"/>
              </a:rPr>
              <a:t> conditions to filter for failed landing outcomes in drone ship, their booster versions, and launch site names for year 2015</a:t>
            </a: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Imagen 5">
            <a:extLst>
              <a:ext uri="{FF2B5EF4-FFF2-40B4-BE49-F238E27FC236}">
                <a16:creationId xmlns:a16="http://schemas.microsoft.com/office/drawing/2014/main" id="{A54A986B-F5B1-3752-0817-ADFBD41AB9E6}"/>
              </a:ext>
            </a:extLst>
          </p:cNvPr>
          <p:cNvPicPr>
            <a:picLocks noChangeAspect="1"/>
          </p:cNvPicPr>
          <p:nvPr/>
        </p:nvPicPr>
        <p:blipFill>
          <a:blip r:embed="rId3"/>
          <a:stretch>
            <a:fillRect/>
          </a:stretch>
        </p:blipFill>
        <p:spPr>
          <a:xfrm>
            <a:off x="2141611" y="3085180"/>
            <a:ext cx="7772400" cy="2825607"/>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320067" y="1674235"/>
            <a:ext cx="4876047" cy="4351338"/>
          </a:xfrm>
          <a:prstGeom prst="rect">
            <a:avLst/>
          </a:prstGeom>
        </p:spPr>
        <p:txBody>
          <a:bodyPr lIns="91440" tIns="45720" rIns="91440" bIns="45720" anchor="t"/>
          <a:lstStyle/>
          <a:p>
            <a:pPr>
              <a:spcBef>
                <a:spcPts val="1400"/>
              </a:spcBef>
            </a:pPr>
            <a:r>
              <a:rPr lang="en-US" sz="2400" dirty="0">
                <a:latin typeface="Abadi" panose="020B0604020104020204" pitchFamily="34" charset="0"/>
              </a:rPr>
              <a:t>We selected Landing outcomes and the </a:t>
            </a:r>
            <a:r>
              <a:rPr lang="en-US" sz="2400" b="1" dirty="0">
                <a:latin typeface="Abadi" panose="020B0604020104020204" pitchFamily="34" charset="0"/>
              </a:rPr>
              <a:t>COUNT</a:t>
            </a:r>
            <a:r>
              <a:rPr lang="en-US" sz="2400" dirty="0">
                <a:latin typeface="Abadi" panose="020B0604020104020204" pitchFamily="34" charset="0"/>
              </a:rPr>
              <a:t> of landing outcomes from the data and used the </a:t>
            </a:r>
            <a:r>
              <a:rPr lang="en-US" sz="2400" b="1" dirty="0">
                <a:latin typeface="Abadi" panose="020B0604020104020204" pitchFamily="34" charset="0"/>
              </a:rPr>
              <a:t>WHERE</a:t>
            </a:r>
            <a:r>
              <a:rPr lang="en-US" sz="2400" dirty="0">
                <a:latin typeface="Abadi" panose="020B0604020104020204" pitchFamily="34" charset="0"/>
              </a:rPr>
              <a:t> clause to filter for landing outcomes </a:t>
            </a:r>
            <a:r>
              <a:rPr lang="en-US" sz="2400" b="1" dirty="0">
                <a:latin typeface="Abadi" panose="020B0604020104020204" pitchFamily="34" charset="0"/>
              </a:rPr>
              <a:t>BETWEEN</a:t>
            </a:r>
            <a:r>
              <a:rPr lang="en-US" sz="2400" dirty="0">
                <a:latin typeface="Abadi" panose="020B0604020104020204" pitchFamily="34" charset="0"/>
              </a:rPr>
              <a:t> 2010-06-04 to 2010-03-20.</a:t>
            </a:r>
          </a:p>
          <a:p>
            <a:pPr>
              <a:spcBef>
                <a:spcPts val="1400"/>
              </a:spcBef>
            </a:pPr>
            <a:r>
              <a:rPr lang="en-US" sz="2400" dirty="0">
                <a:latin typeface="Abadi" panose="020B0604020104020204" pitchFamily="34" charset="0"/>
              </a:rPr>
              <a:t>We applied the </a:t>
            </a:r>
            <a:r>
              <a:rPr lang="en-US" sz="2400" b="1" dirty="0">
                <a:latin typeface="Abadi" panose="020B0604020104020204" pitchFamily="34" charset="0"/>
              </a:rPr>
              <a:t>GROUP BY </a:t>
            </a:r>
            <a:r>
              <a:rPr lang="en-US" sz="2400" dirty="0">
                <a:latin typeface="Abadi" panose="020B0604020104020204" pitchFamily="34" charset="0"/>
              </a:rPr>
              <a:t>clause to group the landing outcomes and the </a:t>
            </a:r>
            <a:r>
              <a:rPr lang="en-US" sz="2400" b="1" dirty="0">
                <a:latin typeface="Abadi" panose="020B0604020104020204" pitchFamily="34" charset="0"/>
              </a:rPr>
              <a:t>ORDER BY </a:t>
            </a:r>
            <a:r>
              <a:rPr lang="en-US" sz="2400" dirty="0">
                <a:latin typeface="Abadi" panose="020B0604020104020204" pitchFamily="34" charset="0"/>
              </a:rPr>
              <a:t>clause to order the grouped landing outcome in descending order.</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Imagen 5">
            <a:extLst>
              <a:ext uri="{FF2B5EF4-FFF2-40B4-BE49-F238E27FC236}">
                <a16:creationId xmlns:a16="http://schemas.microsoft.com/office/drawing/2014/main" id="{133F7670-571A-7DD9-FC45-94E20ABA9082}"/>
              </a:ext>
            </a:extLst>
          </p:cNvPr>
          <p:cNvPicPr>
            <a:picLocks noChangeAspect="1"/>
          </p:cNvPicPr>
          <p:nvPr/>
        </p:nvPicPr>
        <p:blipFill>
          <a:blip r:embed="rId3"/>
          <a:stretch>
            <a:fillRect/>
          </a:stretch>
        </p:blipFill>
        <p:spPr>
          <a:xfrm>
            <a:off x="5492377" y="1674235"/>
            <a:ext cx="6327964" cy="4015365"/>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1&gt;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Explore the generated folium map and make a proper screenshot to include all launch sites’ location markers on a global map</a:t>
            </a:r>
            <a:endParaRPr lang="en-US" dirty="0">
              <a:solidFill>
                <a:schemeClr val="accent3">
                  <a:lumMod val="25000"/>
                </a:schemeClr>
              </a:solidFill>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p>
          <a:p>
            <a:endParaRPr lang="en-US"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p:txBody>
      </p:sp>
      <p:pic>
        <p:nvPicPr>
          <p:cNvPr id="4" name="Content Placeholder 5">
            <a:extLst>
              <a:ext uri="{FF2B5EF4-FFF2-40B4-BE49-F238E27FC236}">
                <a16:creationId xmlns:a16="http://schemas.microsoft.com/office/drawing/2014/main" id="{598A95AA-88DA-7D8E-AC52-9F3B1B7B371D}"/>
              </a:ext>
            </a:extLst>
          </p:cNvPr>
          <p:cNvPicPr>
            <a:picLocks noChangeAspect="1"/>
          </p:cNvPicPr>
          <p:nvPr/>
        </p:nvPicPr>
        <p:blipFill>
          <a:blip r:embed="rId3"/>
          <a:stretch>
            <a:fillRect/>
          </a:stretch>
        </p:blipFill>
        <p:spPr>
          <a:xfrm>
            <a:off x="734028" y="1567082"/>
            <a:ext cx="10515600" cy="4717035"/>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pic>
        <p:nvPicPr>
          <p:cNvPr id="4" name="Content Placeholder 3">
            <a:extLst>
              <a:ext uri="{FF2B5EF4-FFF2-40B4-BE49-F238E27FC236}">
                <a16:creationId xmlns:a16="http://schemas.microsoft.com/office/drawing/2014/main" id="{545859BE-C488-4415-B455-A8E223C13405}"/>
              </a:ext>
            </a:extLst>
          </p:cNvPr>
          <p:cNvPicPr>
            <a:picLocks noGrp="1" noChangeAspect="1"/>
          </p:cNvPicPr>
          <p:nvPr>
            <p:ph idx="4294967295"/>
          </p:nvPr>
        </p:nvPicPr>
        <p:blipFill>
          <a:blip r:embed="rId2"/>
          <a:stretch>
            <a:fillRect/>
          </a:stretch>
        </p:blipFill>
        <p:spPr>
          <a:xfrm>
            <a:off x="683830" y="1454291"/>
            <a:ext cx="10687962" cy="4772101"/>
          </a:xfrm>
          <a:prstGeom prst="rect">
            <a:avLst/>
          </a:prstGeom>
        </p:spPr>
      </p:pic>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spTree>
    <p:extLst>
      <p:ext uri="{BB962C8B-B14F-4D97-AF65-F5344CB8AC3E}">
        <p14:creationId xmlns:p14="http://schemas.microsoft.com/office/powerpoint/2010/main" val="235663299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pic>
        <p:nvPicPr>
          <p:cNvPr id="2" name="Content Placeholder 3">
            <a:extLst>
              <a:ext uri="{FF2B5EF4-FFF2-40B4-BE49-F238E27FC236}">
                <a16:creationId xmlns:a16="http://schemas.microsoft.com/office/drawing/2014/main" id="{6AF2482D-7892-1239-5550-3E989B108A29}"/>
              </a:ext>
            </a:extLst>
          </p:cNvPr>
          <p:cNvPicPr>
            <a:picLocks noChangeAspect="1"/>
          </p:cNvPicPr>
          <p:nvPr/>
        </p:nvPicPr>
        <p:blipFill>
          <a:blip r:embed="rId3"/>
          <a:stretch>
            <a:fillRect/>
          </a:stretch>
        </p:blipFill>
        <p:spPr>
          <a:xfrm>
            <a:off x="734028" y="1362318"/>
            <a:ext cx="10092431" cy="5064893"/>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1&gt; title with an appropriate title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Show the screenshot of launch success count for all sites, in a </a:t>
            </a:r>
            <a:r>
              <a:rPr lang="en-US" sz="2200" dirty="0" err="1">
                <a:solidFill>
                  <a:schemeClr val="accent3">
                    <a:lumMod val="25000"/>
                  </a:schemeClr>
                </a:solidFill>
                <a:latin typeface="Abadi"/>
              </a:rPr>
              <a:t>piechart</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p>
        </p:txBody>
      </p:sp>
      <p:pic>
        <p:nvPicPr>
          <p:cNvPr id="2" name="Content Placeholder 3">
            <a:extLst>
              <a:ext uri="{FF2B5EF4-FFF2-40B4-BE49-F238E27FC236}">
                <a16:creationId xmlns:a16="http://schemas.microsoft.com/office/drawing/2014/main" id="{9CFA6B1E-4C58-1941-0406-A050F65B498C}"/>
              </a:ext>
            </a:extLst>
          </p:cNvPr>
          <p:cNvPicPr>
            <a:picLocks noChangeAspect="1"/>
          </p:cNvPicPr>
          <p:nvPr/>
        </p:nvPicPr>
        <p:blipFill>
          <a:blip r:embed="rId3"/>
          <a:stretch>
            <a:fillRect/>
          </a:stretch>
        </p:blipFill>
        <p:spPr>
          <a:xfrm>
            <a:off x="752019" y="1454291"/>
            <a:ext cx="10687962" cy="4772101"/>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7" y="1393371"/>
            <a:ext cx="10028619" cy="4746172"/>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a:spcBef>
                <a:spcPts val="1400"/>
              </a:spcBef>
            </a:pPr>
            <a:r>
              <a:rPr lang="en-US" sz="2200" dirty="0">
                <a:solidFill>
                  <a:schemeClr val="accent3">
                    <a:lumMod val="25000"/>
                  </a:schemeClr>
                </a:solidFill>
                <a:latin typeface="Abadi" panose="020B0604020104020204" pitchFamily="34" charset="0"/>
              </a:rPr>
              <a:t>At the end of this project, it is expected to have a predictive model that can help estimate the probability of a successful landing of the Falcon 9 first stage, thus providing valuable information for the aerospace industry and launch cost planning.</a:t>
            </a:r>
          </a:p>
          <a:p>
            <a:pPr>
              <a:spcBef>
                <a:spcPts val="1400"/>
              </a:spcBef>
            </a:pPr>
            <a:r>
              <a:rPr lang="en-US" sz="2200" dirty="0">
                <a:solidFill>
                  <a:schemeClr val="accent3">
                    <a:lumMod val="25000"/>
                  </a:schemeClr>
                </a:solidFill>
                <a:latin typeface="Abadi" panose="020B0604020104020204" pitchFamily="34" charset="0"/>
              </a:rPr>
              <a:t>In order to predict the success of the landing of the Falcon 9 first stage, it is necessary to consider several factors that influence the landing outcome.</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a:spcBef>
                <a:spcPts val="1400"/>
              </a:spcBef>
            </a:pPr>
            <a:r>
              <a:rPr lang="en-US" sz="2200" dirty="0">
                <a:solidFill>
                  <a:schemeClr val="accent3">
                    <a:lumMod val="25000"/>
                  </a:schemeClr>
                </a:solidFill>
                <a:latin typeface="Abadi" panose="020B0604020104020204" pitchFamily="34" charset="0"/>
              </a:rPr>
              <a:t>These factors can be classified into different categories, such as technical characteristics of the launch, environmental conditions, and operational data. Some of these factors include</a:t>
            </a:r>
          </a:p>
          <a:p>
            <a:pPr marL="0" indent="0">
              <a:spcBef>
                <a:spcPts val="1400"/>
              </a:spcBef>
              <a:buNone/>
            </a:pPr>
            <a:r>
              <a:rPr lang="en-US" sz="2200" dirty="0">
                <a:solidFill>
                  <a:schemeClr val="accent3">
                    <a:lumMod val="25000"/>
                  </a:schemeClr>
                </a:solidFill>
                <a:latin typeface="Abadi" panose="020B0604020104020204" pitchFamily="34" charset="0"/>
              </a:rPr>
              <a:t>- Launch Characteristics</a:t>
            </a:r>
          </a:p>
          <a:p>
            <a:pPr marL="0" indent="0">
              <a:spcBef>
                <a:spcPts val="1400"/>
              </a:spcBef>
              <a:buNone/>
            </a:pPr>
            <a:r>
              <a:rPr lang="en-US" sz="2200" dirty="0">
                <a:solidFill>
                  <a:schemeClr val="accent3">
                    <a:lumMod val="25000"/>
                  </a:schemeClr>
                </a:solidFill>
                <a:latin typeface="Abadi" panose="020B0604020104020204" pitchFamily="34" charset="0"/>
              </a:rPr>
              <a:t>- Environmental Conditions</a:t>
            </a:r>
          </a:p>
          <a:p>
            <a:pPr marL="0" indent="0">
              <a:spcBef>
                <a:spcPts val="1400"/>
              </a:spcBef>
              <a:buNone/>
            </a:pPr>
            <a:r>
              <a:rPr lang="en-US" sz="2200" dirty="0">
                <a:solidFill>
                  <a:schemeClr val="accent3">
                    <a:lumMod val="25000"/>
                  </a:schemeClr>
                </a:solidFill>
                <a:latin typeface="Abadi" panose="020B0604020104020204" pitchFamily="34" charset="0"/>
              </a:rPr>
              <a:t>- Operational Data</a:t>
            </a:r>
          </a:p>
          <a:p>
            <a:pPr marL="0" indent="0">
              <a:spcBef>
                <a:spcPts val="1400"/>
              </a:spcBef>
              <a:buNone/>
            </a:pPr>
            <a:r>
              <a:rPr lang="en-US" sz="2200" dirty="0">
                <a:solidFill>
                  <a:schemeClr val="accent3">
                    <a:lumMod val="25000"/>
                  </a:schemeClr>
                </a:solidFill>
                <a:latin typeface="Abadi" panose="020B0604020104020204" pitchFamily="34" charset="0"/>
              </a:rPr>
              <a:t>- Data Collection and Preprocessing</a:t>
            </a:r>
          </a:p>
          <a:p>
            <a:pPr marL="0" indent="0">
              <a:spcBef>
                <a:spcPts val="1400"/>
              </a:spcBef>
              <a:buNone/>
            </a:pPr>
            <a:r>
              <a:rPr lang="en-US" sz="2200" dirty="0">
                <a:solidFill>
                  <a:schemeClr val="accent3">
                    <a:lumMod val="25000"/>
                  </a:schemeClr>
                </a:solidFill>
                <a:latin typeface="Abadi" panose="020B0604020104020204" pitchFamily="34" charset="0"/>
              </a:rPr>
              <a:t>- Data Visualization</a:t>
            </a:r>
          </a:p>
          <a:p>
            <a:pPr marL="0" indent="0">
              <a:spcBef>
                <a:spcPts val="1400"/>
              </a:spcBef>
              <a:buNone/>
            </a:pPr>
            <a:r>
              <a:rPr lang="en-US" sz="2200" dirty="0">
                <a:solidFill>
                  <a:schemeClr val="accent3">
                    <a:lumMod val="25000"/>
                  </a:schemeClr>
                </a:solidFill>
                <a:latin typeface="Abadi" panose="020B0604020104020204" pitchFamily="34" charset="0"/>
              </a:rPr>
              <a:t>- Machine Learning</a:t>
            </a:r>
          </a:p>
          <a:p>
            <a:pPr marL="0" indent="0">
              <a:spcBef>
                <a:spcPts val="1400"/>
              </a:spcBef>
              <a:buNone/>
            </a:pPr>
            <a:r>
              <a:rPr lang="en-US" sz="2200" dirty="0">
                <a:solidFill>
                  <a:schemeClr val="accent3">
                    <a:lumMod val="25000"/>
                  </a:schemeClr>
                </a:solidFill>
                <a:latin typeface="Abadi" panose="020B0604020104020204" pitchFamily="34" charset="0"/>
              </a:rPr>
              <a:t>- Synthesis and Presentation</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p>
        </p:txBody>
      </p:sp>
      <p:pic>
        <p:nvPicPr>
          <p:cNvPr id="2" name="Content Placeholder 3">
            <a:extLst>
              <a:ext uri="{FF2B5EF4-FFF2-40B4-BE49-F238E27FC236}">
                <a16:creationId xmlns:a16="http://schemas.microsoft.com/office/drawing/2014/main" id="{04B866D7-45A4-A0FC-4A3C-C66AE604C290}"/>
              </a:ext>
            </a:extLst>
          </p:cNvPr>
          <p:cNvPicPr>
            <a:picLocks noChangeAspect="1"/>
          </p:cNvPicPr>
          <p:nvPr/>
        </p:nvPicPr>
        <p:blipFill>
          <a:blip r:embed="rId3"/>
          <a:stretch>
            <a:fillRect/>
          </a:stretch>
        </p:blipFill>
        <p:spPr>
          <a:xfrm>
            <a:off x="2132419" y="1878604"/>
            <a:ext cx="7790783" cy="4440746"/>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4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0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p>
        </p:txBody>
      </p:sp>
      <p:pic>
        <p:nvPicPr>
          <p:cNvPr id="2" name="Content Placeholder 3" descr="Graphical user interface, application&#10;&#10;Description automatically generated">
            <a:extLst>
              <a:ext uri="{FF2B5EF4-FFF2-40B4-BE49-F238E27FC236}">
                <a16:creationId xmlns:a16="http://schemas.microsoft.com/office/drawing/2014/main" id="{CBE8C5E2-1FED-5D97-A140-E116EDEDB9FE}"/>
              </a:ext>
            </a:extLst>
          </p:cNvPr>
          <p:cNvPicPr>
            <a:picLocks noChangeAspect="1"/>
          </p:cNvPicPr>
          <p:nvPr/>
        </p:nvPicPr>
        <p:blipFill>
          <a:blip r:embed="rId3"/>
          <a:stretch>
            <a:fillRect/>
          </a:stretch>
        </p:blipFill>
        <p:spPr>
          <a:xfrm>
            <a:off x="838200" y="2200045"/>
            <a:ext cx="10515599" cy="3785614"/>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2" name="Picture 2">
            <a:extLst>
              <a:ext uri="{FF2B5EF4-FFF2-40B4-BE49-F238E27FC236}">
                <a16:creationId xmlns:a16="http://schemas.microsoft.com/office/drawing/2014/main" id="{C11B1C49-8397-2D7B-BD65-8F7162D6FFC7}"/>
              </a:ext>
            </a:extLst>
          </p:cNvPr>
          <p:cNvPicPr>
            <a:picLocks noChangeAspect="1"/>
          </p:cNvPicPr>
          <p:nvPr/>
        </p:nvPicPr>
        <p:blipFill>
          <a:blip r:embed="rId3"/>
          <a:stretch>
            <a:fillRect/>
          </a:stretch>
        </p:blipFill>
        <p:spPr>
          <a:xfrm>
            <a:off x="513588" y="1895869"/>
            <a:ext cx="11164824" cy="3321534"/>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378125" y="1810656"/>
            <a:ext cx="5240059" cy="3878943"/>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2" name="Picture 2">
            <a:extLst>
              <a:ext uri="{FF2B5EF4-FFF2-40B4-BE49-F238E27FC236}">
                <a16:creationId xmlns:a16="http://schemas.microsoft.com/office/drawing/2014/main" id="{9DBAFD15-0BA6-BB36-68C5-475707A52D72}"/>
              </a:ext>
            </a:extLst>
          </p:cNvPr>
          <p:cNvPicPr>
            <a:picLocks noChangeAspect="1"/>
          </p:cNvPicPr>
          <p:nvPr/>
        </p:nvPicPr>
        <p:blipFill>
          <a:blip r:embed="rId3"/>
          <a:stretch>
            <a:fillRect/>
          </a:stretch>
        </p:blipFill>
        <p:spPr>
          <a:xfrm>
            <a:off x="6451407" y="1810656"/>
            <a:ext cx="5362468" cy="3878943"/>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10687961" cy="435133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dirty="0">
                <a:latin typeface="Abadi" panose="020B0604020104020204" pitchFamily="34" charset="0"/>
              </a:rPr>
              <a:t>Launch success rate started to increase in 2013 till 2020.</a:t>
            </a: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Describe how data was collected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Describe how data was processed</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4"/>
            <a:ext cx="10687961" cy="5032375"/>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Data was collected using methods</a:t>
            </a:r>
          </a:p>
          <a:p>
            <a:pPr>
              <a:lnSpc>
                <a:spcPct val="100000"/>
              </a:lnSpc>
              <a:spcBef>
                <a:spcPts val="1400"/>
              </a:spcBef>
            </a:pPr>
            <a:r>
              <a:rPr lang="en-US" sz="2200" dirty="0">
                <a:solidFill>
                  <a:schemeClr val="accent3">
                    <a:lumMod val="25000"/>
                  </a:schemeClr>
                </a:solidFill>
                <a:latin typeface="Abadi" panose="020B0604020104020204" pitchFamily="34" charset="0"/>
              </a:rPr>
              <a:t>The data collection was a GET request to the SpaceX API.</a:t>
            </a:r>
          </a:p>
          <a:p>
            <a:pPr>
              <a:lnSpc>
                <a:spcPct val="100000"/>
              </a:lnSpc>
              <a:spcBef>
                <a:spcPts val="1400"/>
              </a:spcBef>
            </a:pPr>
            <a:r>
              <a:rPr lang="en-US" sz="2200" dirty="0">
                <a:solidFill>
                  <a:schemeClr val="accent3">
                    <a:lumMod val="25000"/>
                  </a:schemeClr>
                </a:solidFill>
                <a:latin typeface="Abadi" panose="020B0604020104020204" pitchFamily="34" charset="0"/>
              </a:rPr>
              <a:t>We then decoded the response content as a JSON using the .</a:t>
            </a:r>
            <a:r>
              <a:rPr lang="en-US" sz="2200" dirty="0" err="1">
                <a:solidFill>
                  <a:schemeClr val="accent3">
                    <a:lumMod val="25000"/>
                  </a:schemeClr>
                </a:solidFill>
                <a:latin typeface="Abadi" panose="020B0604020104020204" pitchFamily="34" charset="0"/>
              </a:rPr>
              <a:t>json</a:t>
            </a:r>
            <a:r>
              <a:rPr lang="en-US" sz="2200" dirty="0">
                <a:solidFill>
                  <a:schemeClr val="accent3">
                    <a:lumMod val="25000"/>
                  </a:schemeClr>
                </a:solidFill>
                <a:latin typeface="Abadi" panose="020B0604020104020204" pitchFamily="34" charset="0"/>
              </a:rPr>
              <a:t>() function call and converted it to a pandas </a:t>
            </a:r>
            <a:r>
              <a:rPr lang="en-US" sz="2200" dirty="0" err="1">
                <a:solidFill>
                  <a:schemeClr val="accent3">
                    <a:lumMod val="25000"/>
                  </a:schemeClr>
                </a:solidFill>
                <a:latin typeface="Abadi" panose="020B0604020104020204" pitchFamily="34" charset="0"/>
              </a:rPr>
              <a:t>dataframe</a:t>
            </a:r>
            <a:r>
              <a:rPr lang="en-US" sz="2200" dirty="0">
                <a:solidFill>
                  <a:schemeClr val="accent3">
                    <a:lumMod val="25000"/>
                  </a:schemeClr>
                </a:solidFill>
                <a:latin typeface="Abadi" panose="020B0604020104020204" pitchFamily="34" charset="0"/>
              </a:rPr>
              <a:t> using .</a:t>
            </a:r>
            <a:r>
              <a:rPr lang="en-US" sz="2200" dirty="0" err="1">
                <a:solidFill>
                  <a:schemeClr val="accent3">
                    <a:lumMod val="25000"/>
                  </a:schemeClr>
                </a:solidFill>
                <a:latin typeface="Abadi" panose="020B0604020104020204" pitchFamily="34" charset="0"/>
              </a:rPr>
              <a:t>json_normalize</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We then cleaned the data, checked for missing values, and filled in missing values ​​where necessary.</a:t>
            </a:r>
          </a:p>
          <a:p>
            <a:pPr>
              <a:lnSpc>
                <a:spcPct val="100000"/>
              </a:lnSpc>
              <a:spcBef>
                <a:spcPts val="1400"/>
              </a:spcBef>
            </a:pPr>
            <a:r>
              <a:rPr lang="en-US" sz="2200" dirty="0">
                <a:solidFill>
                  <a:schemeClr val="accent3">
                    <a:lumMod val="25000"/>
                  </a:schemeClr>
                </a:solidFill>
                <a:latin typeface="Abadi" panose="020B0604020104020204" pitchFamily="34" charset="0"/>
              </a:rPr>
              <a:t>Additionally, we performed a web scraping of Wikipedia for Falcon 9 launch logs using </a:t>
            </a:r>
            <a:r>
              <a:rPr lang="en-US" sz="2200" dirty="0" err="1">
                <a:solidFill>
                  <a:schemeClr val="accent3">
                    <a:lumMod val="25000"/>
                  </a:schemeClr>
                </a:solidFill>
                <a:latin typeface="Abadi" panose="020B0604020104020204" pitchFamily="34" charset="0"/>
              </a:rPr>
              <a:t>BeautifulSoup</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The goal was to extract the launch logs as an HTML table, parse the table, and convert it to a pandas </a:t>
            </a:r>
            <a:r>
              <a:rPr lang="en-US" sz="2200" dirty="0" err="1">
                <a:solidFill>
                  <a:schemeClr val="accent3">
                    <a:lumMod val="25000"/>
                  </a:schemeClr>
                </a:solidFill>
                <a:latin typeface="Abadi" panose="020B0604020104020204" pitchFamily="34" charset="0"/>
              </a:rPr>
              <a:t>dataframe</a:t>
            </a:r>
            <a:r>
              <a:rPr lang="en-US" sz="2200" dirty="0">
                <a:solidFill>
                  <a:schemeClr val="accent3">
                    <a:lumMod val="25000"/>
                  </a:schemeClr>
                </a:solidFill>
                <a:latin typeface="Abadi" panose="020B0604020104020204" pitchFamily="34" charset="0"/>
              </a:rPr>
              <a:t> for future analysis.</a:t>
            </a: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r>
              <a:rPr lang="en-US" sz="2200" dirty="0">
                <a:solidFill>
                  <a:srgbClr val="1C7DDB"/>
                </a:solidFill>
                <a:latin typeface="Abadi"/>
              </a:rPr>
              <a:t>Place your flowchart of SpaceX API calls here</a:t>
            </a:r>
            <a:endParaRPr lang="en-US" dirty="0">
              <a:cs typeface="Calibr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Present your data collection with SpaceX REST calls using key phrases and flowcharts</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Add the GitHub URL of the completed SpaceX API calls notebook </a:t>
            </a:r>
            <a:r>
              <a:rPr lang="en-US" sz="2200" dirty="0">
                <a:solidFill>
                  <a:srgbClr val="1C7DDB"/>
                </a:solidFill>
                <a:latin typeface="Abadi" panose="020B0604020104020204" pitchFamily="34" charset="0"/>
              </a:rPr>
              <a:t>(https://</a:t>
            </a:r>
            <a:r>
              <a:rPr lang="en-US" sz="2200" dirty="0" err="1">
                <a:solidFill>
                  <a:srgbClr val="1C7DDB"/>
                </a:solidFill>
                <a:latin typeface="Abadi" panose="020B0604020104020204" pitchFamily="34" charset="0"/>
              </a:rPr>
              <a:t>github.com</a:t>
            </a:r>
            <a:r>
              <a:rPr lang="en-US" sz="2200" dirty="0">
                <a:solidFill>
                  <a:srgbClr val="1C7DDB"/>
                </a:solidFill>
                <a:latin typeface="Abadi" panose="020B0604020104020204" pitchFamily="34" charset="0"/>
              </a:rPr>
              <a:t>/Dar2818io/1-notebook/blob/main/001spacex_data_collection_api.ipynb), </a:t>
            </a:r>
            <a:r>
              <a:rPr lang="en-US" sz="2200" dirty="0">
                <a:solidFill>
                  <a:schemeClr val="accent3">
                    <a:lumMod val="25000"/>
                  </a:schemeClr>
                </a:solidFill>
                <a:latin typeface="Abadi" panose="020B0604020104020204" pitchFamily="34" charset="0"/>
              </a:rPr>
              <a:t>as an external reference and peer-review purpose</a:t>
            </a:r>
          </a:p>
          <a:p>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7" name="Imagen 6">
            <a:extLst>
              <a:ext uri="{FF2B5EF4-FFF2-40B4-BE49-F238E27FC236}">
                <a16:creationId xmlns:a16="http://schemas.microsoft.com/office/drawing/2014/main" id="{0D6EB06D-278F-7B0F-5173-D91BA6CBE240}"/>
              </a:ext>
            </a:extLst>
          </p:cNvPr>
          <p:cNvPicPr>
            <a:picLocks noChangeAspect="1"/>
          </p:cNvPicPr>
          <p:nvPr/>
        </p:nvPicPr>
        <p:blipFill>
          <a:blip r:embed="rId3"/>
          <a:stretch>
            <a:fillRect/>
          </a:stretch>
        </p:blipFill>
        <p:spPr>
          <a:xfrm>
            <a:off x="5910262" y="1800225"/>
            <a:ext cx="5422544" cy="4198938"/>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25360" cy="4233285"/>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Present your web scraping process using key phrases and flowcharts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Add the GitHub URL of the completed web scraping notebook, https://</a:t>
            </a:r>
            <a:r>
              <a:rPr lang="en-US" sz="2200" dirty="0" err="1">
                <a:solidFill>
                  <a:schemeClr val="accent3">
                    <a:lumMod val="25000"/>
                  </a:schemeClr>
                </a:solidFill>
                <a:latin typeface="Abadi" panose="020B0604020104020204" pitchFamily="34" charset="0"/>
              </a:rPr>
              <a:t>github.com</a:t>
            </a:r>
            <a:r>
              <a:rPr lang="en-US" sz="2200" dirty="0">
                <a:solidFill>
                  <a:schemeClr val="accent3">
                    <a:lumMod val="25000"/>
                  </a:schemeClr>
                </a:solidFill>
                <a:latin typeface="Abadi" panose="020B0604020104020204" pitchFamily="34" charset="0"/>
              </a:rPr>
              <a:t>/Dar2818io/1-notebook/blob/main/002webscraping.ipynb</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None/>
            </a:pPr>
            <a:r>
              <a:rPr lang="en-US" sz="2200">
                <a:solidFill>
                  <a:srgbClr val="1C7DDB"/>
                </a:solidFill>
                <a:latin typeface="Abadi"/>
              </a:rPr>
              <a:t>Place your flowchart of web scraping here</a:t>
            </a:r>
            <a:endParaRPr lang="en-US">
              <a:cs typeface="Calibri"/>
            </a:endParaRPr>
          </a:p>
        </p:txBody>
      </p:sp>
      <p:pic>
        <p:nvPicPr>
          <p:cNvPr id="7" name="Imagen 6">
            <a:extLst>
              <a:ext uri="{FF2B5EF4-FFF2-40B4-BE49-F238E27FC236}">
                <a16:creationId xmlns:a16="http://schemas.microsoft.com/office/drawing/2014/main" id="{DC0D85E8-4306-245F-E1ED-A2121ACF4FA3}"/>
              </a:ext>
            </a:extLst>
          </p:cNvPr>
          <p:cNvPicPr>
            <a:picLocks noChangeAspect="1"/>
          </p:cNvPicPr>
          <p:nvPr/>
        </p:nvPicPr>
        <p:blipFill>
          <a:blip r:embed="rId3"/>
          <a:stretch>
            <a:fillRect/>
          </a:stretch>
        </p:blipFill>
        <p:spPr>
          <a:xfrm>
            <a:off x="5910262" y="1792287"/>
            <a:ext cx="5474908" cy="4206875"/>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164</TotalTime>
  <Words>1788</Words>
  <Application>Microsoft Macintosh PowerPoint</Application>
  <PresentationFormat>Panorámica</PresentationFormat>
  <Paragraphs>220</Paragraphs>
  <Slides>46</Slides>
  <Notes>3</Notes>
  <HiddenSlides>0</HiddenSlides>
  <MMClips>0</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46</vt:i4>
      </vt:variant>
    </vt:vector>
  </HeadingPairs>
  <TitlesOfParts>
    <vt:vector size="54" baseType="lpstr">
      <vt:lpstr>Abadi</vt:lpstr>
      <vt:lpstr>Arial</vt:lpstr>
      <vt:lpstr>Calibri</vt:lpstr>
      <vt:lpstr>Calibri Light</vt:lpstr>
      <vt:lpstr>Helvetica</vt:lpstr>
      <vt:lpstr>IBM Plex Mono SemiBold</vt:lpstr>
      <vt:lpstr>IBM Plex Mono Text</vt:lpstr>
      <vt:lpstr>Custom Design</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Dario Espinoza</cp:lastModifiedBy>
  <cp:revision>200</cp:revision>
  <dcterms:created xsi:type="dcterms:W3CDTF">2021-04-29T18:58:34Z</dcterms:created>
  <dcterms:modified xsi:type="dcterms:W3CDTF">2024-12-27T00:15:32Z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